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Nunito"/>
      <p:regular r:id="rId13"/>
      <p:bold r:id="rId14"/>
      <p:italic r:id="rId15"/>
      <p:boldItalic r:id="rId16"/>
    </p:embeddedFont>
    <p:embeddedFont>
      <p:font typeface="Maven Pro"/>
      <p:regular r:id="rId17"/>
      <p:bold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Nunito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Nunito-italic.fntdata"/><Relationship Id="rId14" Type="http://schemas.openxmlformats.org/officeDocument/2006/relationships/font" Target="fonts/Nunito-bold.fntdata"/><Relationship Id="rId17" Type="http://schemas.openxmlformats.org/officeDocument/2006/relationships/font" Target="fonts/MavenPro-regular.fntdata"/><Relationship Id="rId16" Type="http://schemas.openxmlformats.org/officeDocument/2006/relationships/font" Target="fonts/Nuni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MavenPr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c1e89aaa6e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c1e89aaa6e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bf4b3aa0cb_0_2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bf4b3aa0cb_0_2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bf4b3aa0cb_0_5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bf4b3aa0cb_0_5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bf4b3aa0cb_0_5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bf4b3aa0cb_0_5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c1e89aaa6e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c1e89aaa6e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c1e89aaa6e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c1e89aaa6e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jp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ru.wikipedia.org/wiki/%D0%9B%D0%B5%D0%B9%D0%B1%D0%BD%D0%B8%D1%86,_%D0%93%D0%BE%D1%82%D1%84%D1%80%D0%B8%D0%B4_%D0%92%D0%B8%D0%BB%D1%8C%D0%B3%D0%B5%D0%BB%D1%8C%D0%BC" TargetMode="External"/><Relationship Id="rId4" Type="http://schemas.openxmlformats.org/officeDocument/2006/relationships/hyperlink" Target="https://ru.wikipedia.org/wiki/%D0%93%D1%8E%D0%B9%D0%B3%D0%B5%D0%BD%D1%81,_%D0%A5%D1%80%D0%B8%D1%81%D1%82%D0%B8%D0%B0%D0%BD" TargetMode="External"/><Relationship Id="rId5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7" name="Google Shape;27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8438" y="0"/>
            <a:ext cx="5827137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Google Shape;28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9225" y="1545400"/>
            <a:ext cx="2788450" cy="1938001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14"/>
          <p:cNvSpPr txBox="1"/>
          <p:nvPr>
            <p:ph type="ctrTitle"/>
          </p:nvPr>
        </p:nvSpPr>
        <p:spPr>
          <a:xfrm>
            <a:off x="1004150" y="313175"/>
            <a:ext cx="3055800" cy="1232100"/>
          </a:xfrm>
          <a:prstGeom prst="rect">
            <a:avLst/>
          </a:prstGeom>
          <a:effectLst>
            <a:outerShdw blurRad="57150" rotWithShape="0" algn="bl" dir="2640000" dist="2762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Comic Sans MS"/>
                <a:ea typeface="Comic Sans MS"/>
                <a:cs typeface="Comic Sans MS"/>
                <a:sym typeface="Comic Sans MS"/>
              </a:rPr>
              <a:t>Калькулятор</a:t>
            </a:r>
            <a:r>
              <a:rPr lang="ru">
                <a:latin typeface="Comic Sans MS"/>
                <a:ea typeface="Comic Sans MS"/>
                <a:cs typeface="Comic Sans MS"/>
                <a:sym typeface="Comic Sans MS"/>
              </a:rPr>
              <a:t> Лейбница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85" name="Google Shape;285;p14"/>
          <p:cNvSpPr/>
          <p:nvPr/>
        </p:nvSpPr>
        <p:spPr>
          <a:xfrm>
            <a:off x="836675" y="3626625"/>
            <a:ext cx="3976200" cy="961500"/>
          </a:xfrm>
          <a:prstGeom prst="snip2DiagRect">
            <a:avLst>
              <a:gd fmla="val 0" name="adj1"/>
              <a:gd fmla="val 16667" name="adj2"/>
            </a:avLst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14"/>
          <p:cNvSpPr txBox="1"/>
          <p:nvPr>
            <p:ph idx="1" type="subTitle"/>
          </p:nvPr>
        </p:nvSpPr>
        <p:spPr>
          <a:xfrm>
            <a:off x="836675" y="3626625"/>
            <a:ext cx="3976200" cy="96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Это арифмометр, изобретенный немецким математиком и философом Готфридом Вильгельмом Лейбницем в 1673 году.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История создания</a:t>
            </a:r>
            <a:endParaRPr/>
          </a:p>
        </p:txBody>
      </p:sp>
      <p:sp>
        <p:nvSpPr>
          <p:cNvPr id="292" name="Google Shape;292;p15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highlight>
                  <a:srgbClr val="FFFFFF"/>
                </a:highlight>
              </a:rPr>
              <a:t>Идея создания машины, выполняющей вычисления, появилась у выдающегося немецкого математика и философа </a:t>
            </a:r>
            <a:r>
              <a:rPr lang="ru" sz="1500">
                <a:highlight>
                  <a:srgbClr val="FFFFFF"/>
                </a:highlight>
                <a:uFill>
                  <a:noFill/>
                </a:uFill>
                <a:hlinkClick r:id="rId3"/>
              </a:rPr>
              <a:t>Готфрида Вильгельма Лейбница</a:t>
            </a:r>
            <a:r>
              <a:rPr lang="ru" sz="1500">
                <a:highlight>
                  <a:srgbClr val="FFFFFF"/>
                </a:highlight>
              </a:rPr>
              <a:t> после его знакомства с голландским математиком и астрономом </a:t>
            </a:r>
            <a:r>
              <a:rPr lang="ru" sz="1500">
                <a:highlight>
                  <a:srgbClr val="FFFFFF"/>
                </a:highlight>
                <a:uFill>
                  <a:noFill/>
                </a:uFill>
                <a:hlinkClick r:id="rId4"/>
              </a:rPr>
              <a:t>Христианом Гюйгенсом</a:t>
            </a:r>
            <a:r>
              <a:rPr lang="ru" sz="1500">
                <a:highlight>
                  <a:srgbClr val="FFFFFF"/>
                </a:highlight>
              </a:rPr>
              <a:t>.</a:t>
            </a:r>
            <a:r>
              <a:rPr lang="ru">
                <a:highlight>
                  <a:srgbClr val="FFFFFF"/>
                </a:highlight>
              </a:rPr>
              <a:t> Огромное количество вычислений, которое приходилось делать астроному, навело Лейбница на мысль о том, что писать длинный текст на слайдах - это демонстрация своего неуважения к зрителю, и о создании механического устройства, которое могло бы облегчить такие расчёты. </a:t>
            </a:r>
            <a:endParaRPr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 sz="1000">
                <a:highlight>
                  <a:srgbClr val="FFFFFF"/>
                </a:highlight>
              </a:rPr>
              <a:t>Лейбниц говорил: «Поскольку это недостойно таких замечательных людей (</a:t>
            </a:r>
            <a:r>
              <a:rPr lang="ru" sz="1000">
                <a:highlight>
                  <a:srgbClr val="FFFFFF"/>
                </a:highlight>
              </a:rPr>
              <a:t>ученых</a:t>
            </a:r>
            <a:r>
              <a:rPr lang="ru" sz="1000">
                <a:highlight>
                  <a:srgbClr val="FFFFFF"/>
                </a:highlight>
              </a:rPr>
              <a:t>), подобно рабам, терять время на вычислительную работу, которую можно было бы доверить кому угодно при использовании машины»).</a:t>
            </a:r>
            <a:endParaRPr sz="1000"/>
          </a:p>
        </p:txBody>
      </p:sp>
      <p:pic>
        <p:nvPicPr>
          <p:cNvPr id="293" name="Google Shape;293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50900" y="147500"/>
            <a:ext cx="1502150" cy="1901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16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99" name="Google Shape;29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3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16"/>
          <p:cNvSpPr txBox="1"/>
          <p:nvPr>
            <p:ph type="title"/>
          </p:nvPr>
        </p:nvSpPr>
        <p:spPr>
          <a:xfrm>
            <a:off x="2391050" y="77125"/>
            <a:ext cx="3076200" cy="6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</a:rPr>
              <a:t>Схема устройства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301" name="Google Shape;30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2113" y="1789125"/>
            <a:ext cx="5648325" cy="281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80450" y="1789125"/>
            <a:ext cx="3286125" cy="281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Google Shape;30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p17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50">
                <a:solidFill>
                  <a:srgbClr val="6B6B6B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Машина Лейбница уже умела проводить операции умножения, деления, сложения и вычитания в десятичной системе счисления.</a:t>
            </a:r>
            <a:endParaRPr sz="1150">
              <a:solidFill>
                <a:srgbClr val="6B6B6B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150">
                <a:solidFill>
                  <a:srgbClr val="6B6B6B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Поворотом циферблата задавалось значение разряда множимого. Для умножения достаточно ввести число один раз и повернуть ручку главного приводного колеса столько раз, чему равен множитель. В окне появляется результат. </a:t>
            </a:r>
            <a:endParaRPr sz="1150">
              <a:solidFill>
                <a:srgbClr val="6B6B6B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150">
                <a:solidFill>
                  <a:srgbClr val="6B6B6B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То есть, машина Лейбница могла делать такие действия с информацией:</a:t>
            </a:r>
            <a:endParaRPr sz="1150">
              <a:solidFill>
                <a:srgbClr val="6B6B6B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1625" lvl="0" marL="457200" rtl="0" algn="l">
              <a:spcBef>
                <a:spcPts val="1200"/>
              </a:spcBef>
              <a:spcAft>
                <a:spcPts val="0"/>
              </a:spcAft>
              <a:buClr>
                <a:srgbClr val="6B6B6B"/>
              </a:buClr>
              <a:buSzPts val="1150"/>
              <a:buFont typeface="Arial"/>
              <a:buAutoNum type="arabicPeriod"/>
            </a:pPr>
            <a:r>
              <a:rPr lang="ru" sz="1150">
                <a:solidFill>
                  <a:srgbClr val="6B6B6B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Получать</a:t>
            </a:r>
            <a:endParaRPr sz="1150">
              <a:solidFill>
                <a:srgbClr val="6B6B6B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1625" lvl="0" marL="457200" rtl="0" algn="l">
              <a:spcBef>
                <a:spcPts val="0"/>
              </a:spcBef>
              <a:spcAft>
                <a:spcPts val="0"/>
              </a:spcAft>
              <a:buClr>
                <a:srgbClr val="6B6B6B"/>
              </a:buClr>
              <a:buSzPts val="1150"/>
              <a:buFont typeface="Arial"/>
              <a:buAutoNum type="arabicPeriod"/>
            </a:pPr>
            <a:r>
              <a:rPr lang="ru" sz="1150">
                <a:solidFill>
                  <a:srgbClr val="6B6B6B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Обрабатывать</a:t>
            </a:r>
            <a:endParaRPr sz="1150">
              <a:solidFill>
                <a:srgbClr val="6B6B6B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1625" lvl="0" marL="457200" rtl="0" algn="l">
              <a:spcBef>
                <a:spcPts val="0"/>
              </a:spcBef>
              <a:spcAft>
                <a:spcPts val="0"/>
              </a:spcAft>
              <a:buClr>
                <a:srgbClr val="6B6B6B"/>
              </a:buClr>
              <a:buSzPts val="1150"/>
              <a:buFont typeface="Arial"/>
              <a:buAutoNum type="arabicPeriod"/>
            </a:pPr>
            <a:r>
              <a:rPr lang="ru" sz="1150">
                <a:solidFill>
                  <a:srgbClr val="6B6B6B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Сохранять</a:t>
            </a:r>
            <a:endParaRPr sz="1150">
              <a:solidFill>
                <a:srgbClr val="6B6B6B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" name="Google Shape;309;p1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</a:rPr>
              <a:t>Применение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4" name="Google Shape;31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6138" y="840375"/>
            <a:ext cx="5791725" cy="4075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54275" y="218975"/>
            <a:ext cx="6835451" cy="62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A86E8"/>
        </a:solidFill>
      </p:bgPr>
    </p:bg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Google Shape;32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6125" y="0"/>
            <a:ext cx="5921136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